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306" r:id="rId10"/>
    <p:sldId id="314" r:id="rId11"/>
    <p:sldId id="307" r:id="rId12"/>
    <p:sldId id="308" r:id="rId13"/>
    <p:sldId id="309" r:id="rId14"/>
    <p:sldId id="310" r:id="rId15"/>
    <p:sldId id="311" r:id="rId16"/>
    <p:sldId id="262" r:id="rId17"/>
    <p:sldId id="313" r:id="rId18"/>
    <p:sldId id="312" r:id="rId19"/>
    <p:sldId id="263" r:id="rId20"/>
    <p:sldId id="264" r:id="rId21"/>
    <p:sldId id="26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C11650-48D5-4F1E-99B3-4A8F5AA8FB44}">
  <a:tblStyle styleId="{0FC11650-48D5-4F1E-99B3-4A8F5AA8FB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576" y="15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{0FC11650-48D5-4F1E-99B3-4A8F5AA8FB44}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{0FC11650-48D5-4F1E-99B3-4A8F5AA8FB44}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temalexey/OTUS_Exam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401980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процесса сдачи в аренду строительных</a:t>
            </a:r>
            <a:b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инструментов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4325" y="130699"/>
            <a:ext cx="8681550" cy="688451"/>
          </a:xfrm>
        </p:spPr>
        <p:txBody>
          <a:bodyPr/>
          <a:lstStyle/>
          <a:p>
            <a:r>
              <a:rPr lang="ru-RU" dirty="0" smtClean="0"/>
              <a:t>Среда разработки 1С:</a:t>
            </a:r>
            <a:r>
              <a:rPr lang="en-US" dirty="0" smtClean="0"/>
              <a:t>EDT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752475"/>
            <a:ext cx="6657975" cy="4114930"/>
          </a:xfrm>
          <a:prstGeom prst="rect">
            <a:avLst/>
          </a:prstGeom>
        </p:spPr>
      </p:pic>
      <p:pic>
        <p:nvPicPr>
          <p:cNvPr id="4" name="Google Shape;5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179" y="1900238"/>
            <a:ext cx="1245234" cy="132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14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37" y="121174"/>
            <a:ext cx="8520600" cy="1095900"/>
          </a:xfrm>
        </p:spPr>
        <p:txBody>
          <a:bodyPr/>
          <a:lstStyle/>
          <a:p>
            <a:r>
              <a:rPr lang="ru-RU" dirty="0" smtClean="0"/>
              <a:t>Сценарное тестирование с помощью</a:t>
            </a:r>
            <a:br>
              <a:rPr lang="ru-RU" dirty="0" smtClean="0"/>
            </a:br>
            <a:r>
              <a:rPr lang="en-US" dirty="0" smtClean="0"/>
              <a:t>Vanessa-automation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7" y="1165881"/>
            <a:ext cx="6590813" cy="3720173"/>
          </a:xfrm>
          <a:prstGeom prst="rect">
            <a:avLst/>
          </a:prstGeom>
        </p:spPr>
      </p:pic>
      <p:pic>
        <p:nvPicPr>
          <p:cNvPr id="5" name="Google Shape;5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984" y="2326736"/>
            <a:ext cx="1116791" cy="1045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15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613" y="103654"/>
            <a:ext cx="8520600" cy="707501"/>
          </a:xfrm>
        </p:spPr>
        <p:txBody>
          <a:bodyPr/>
          <a:lstStyle/>
          <a:p>
            <a:r>
              <a:rPr lang="ru-RU" dirty="0" smtClean="0"/>
              <a:t>Интеграция с использованием брокера сообщений </a:t>
            </a:r>
            <a:r>
              <a:rPr lang="en-US" dirty="0" err="1" smtClean="0"/>
              <a:t>RabbitMQ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52525"/>
            <a:ext cx="5749313" cy="3881438"/>
          </a:xfrm>
          <a:prstGeom prst="rect">
            <a:avLst/>
          </a:prstGeom>
        </p:spPr>
      </p:pic>
      <p:pic>
        <p:nvPicPr>
          <p:cNvPr id="6" name="Google Shape;50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651" y="2071325"/>
            <a:ext cx="1323500" cy="132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30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000" y="164037"/>
            <a:ext cx="8520600" cy="578913"/>
          </a:xfrm>
        </p:spPr>
        <p:txBody>
          <a:bodyPr/>
          <a:lstStyle/>
          <a:p>
            <a:r>
              <a:rPr lang="ru-RU" dirty="0" err="1" smtClean="0"/>
              <a:t>Версионирование</a:t>
            </a:r>
            <a:r>
              <a:rPr lang="ru-RU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+ </a:t>
            </a:r>
            <a:r>
              <a:rPr lang="en-US" dirty="0" err="1" smtClean="0"/>
              <a:t>Git</a:t>
            </a:r>
            <a:r>
              <a:rPr lang="en-US" dirty="0" smtClean="0"/>
              <a:t> Extension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742950"/>
            <a:ext cx="7624763" cy="4280891"/>
          </a:xfrm>
          <a:prstGeom prst="rect">
            <a:avLst/>
          </a:prstGeom>
        </p:spPr>
      </p:pic>
      <p:pic>
        <p:nvPicPr>
          <p:cNvPr id="4" name="Google Shape;52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523" y="340098"/>
            <a:ext cx="530079" cy="530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94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67187" y="164036"/>
            <a:ext cx="8510101" cy="650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  <a:t>Пример </a:t>
            </a:r>
            <a:r>
              <a:rPr lang="ru-RU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формы документа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  <a:t>«Заказ клиента</a:t>
            </a:r>
            <a:r>
              <a:rPr lang="ru-RU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»</a:t>
            </a:r>
            <a:br>
              <a:rPr lang="ru-RU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ER-</a:t>
            </a:r>
            <a:r>
              <a:rPr lang="ru-RU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диаграмма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ru-RU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55" y="1281112"/>
            <a:ext cx="3659403" cy="29098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7" y="1281112"/>
            <a:ext cx="4865197" cy="31861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8150" y="154511"/>
            <a:ext cx="8520600" cy="607489"/>
          </a:xfrm>
        </p:spPr>
        <p:txBody>
          <a:bodyPr/>
          <a:lstStyle/>
          <a:p>
            <a:r>
              <a:rPr lang="ru-RU" dirty="0" smtClean="0"/>
              <a:t>Анализ производительности по </a:t>
            </a:r>
            <a:r>
              <a:rPr lang="en-US" dirty="0" smtClean="0"/>
              <a:t>APDEX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762000"/>
            <a:ext cx="8005762" cy="42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663" y="130699"/>
            <a:ext cx="8520600" cy="545576"/>
          </a:xfrm>
        </p:spPr>
        <p:txBody>
          <a:bodyPr/>
          <a:lstStyle/>
          <a:p>
            <a:r>
              <a:rPr lang="ru-RU" dirty="0" smtClean="0"/>
              <a:t>Использование стандартов разработки 1С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676275"/>
            <a:ext cx="4767262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319575" y="132534"/>
            <a:ext cx="8520600" cy="640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969272628"/>
              </p:ext>
            </p:extLst>
          </p:nvPr>
        </p:nvGraphicFramePr>
        <p:xfrm>
          <a:off x="257662" y="750482"/>
          <a:ext cx="8333888" cy="4370582"/>
        </p:xfrm>
        <a:graphic>
          <a:graphicData uri="http://schemas.openxmlformats.org/drawingml/2006/table">
            <a:tbl>
              <a:tblPr>
                <a:noFill/>
                <a:tableStyleId>{0FC11650-48D5-4F1E-99B3-4A8F5AA8FB44}</a:tableStyleId>
              </a:tblPr>
              <a:tblGrid>
                <a:gridCol w="5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 </a:t>
                      </a:r>
                      <a:r>
                        <a:rPr lang="en-US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учетный процесс работы 3-х пунктов сдачи в аренду строительного инструмента физическим лицам.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Освоена методика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описания процессов, проектирования архитектуры решения, сценарного тестирования и инструменты интеграции.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среды 1С:</a:t>
                      </a:r>
                      <a:r>
                        <a:rPr lang="en-US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EDT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4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проблем не вызвало, так как использую эти инструменты в своей повседневной деятельности.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4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4.</a:t>
                      </a:r>
                      <a:endParaRPr sz="14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Небольшие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трудности вызвало установка приложения 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ОС </a:t>
                      </a:r>
                      <a:r>
                        <a:rPr lang="en-US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3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4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Общие затраты времени на подготовку проект составили около 30 часов.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5642"/>
                  </a:ext>
                </a:extLst>
              </a:tr>
              <a:tr h="13184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400" b="1" i="0" u="none" strike="noStrike" cap="none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 </a:t>
                      </a:r>
                      <a:endParaRPr sz="14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Оценка проекта  = 7 </a:t>
                      </a:r>
                      <a:r>
                        <a:rPr lang="ru-RU" sz="14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баллов. Многое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уже используется мной на практике, но и многое нового опыта удалось получить. Особенно хочу отметить полезность полученных знаний по инструментам интеграции</a:t>
                      </a: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применять полученные знания в повседневной деятельности.</a:t>
                      </a:r>
                      <a:endParaRPr lang="ru-RU" sz="14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400" baseline="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79690"/>
                  </a:ext>
                </a:extLst>
              </a:tr>
            </a:tbl>
          </a:graphicData>
        </a:graphic>
      </p:graphicFrame>
      <p:pic>
        <p:nvPicPr>
          <p:cNvPr id="7" name="Google Shape;53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537" y="176860"/>
            <a:ext cx="552178" cy="55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19587" y="3640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 smtClean="0"/>
              <a:t>Тема: Организация процесса сдачи в аренду строительных инструментов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10950" y="2298201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Алексей Темников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4734938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Более 24 лет работы на платформе 1С:Предприятие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За время работы занимал должности разработчика, руководителя проекта, руководителя отдела разработки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настоящий момент технический архитектор тиражного продукта на платформе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404811" y="216962"/>
            <a:ext cx="8367291" cy="64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041233051"/>
              </p:ext>
            </p:extLst>
          </p:nvPr>
        </p:nvGraphicFramePr>
        <p:xfrm>
          <a:off x="404812" y="1700212"/>
          <a:ext cx="8334375" cy="3114677"/>
        </p:xfrm>
        <a:graphic>
          <a:graphicData uri="http://schemas.openxmlformats.org/drawingml/2006/table">
            <a:tbl>
              <a:tblPr>
                <a:noFill/>
                <a:tableStyleId>{0FC11650-48D5-4F1E-99B3-4A8F5AA8FB44}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8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975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разработать учетную систему на платформе 1С:Предприятие 8 реализующую следующий учетный процесс: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0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0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5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404810" y="950259"/>
            <a:ext cx="8367291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процесса учета сдачи в аренду строительных инструментов физическим лицам в сетевой структуре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7" y="2511940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9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2511940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0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2511940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1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2511940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2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2511940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3" name="Google Shape;780;p128"/>
          <p:cNvSpPr txBox="1"/>
          <p:nvPr/>
        </p:nvSpPr>
        <p:spPr>
          <a:xfrm>
            <a:off x="641245" y="2460768"/>
            <a:ext cx="1366707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Оформление заказа клиента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781;p128"/>
          <p:cNvSpPr txBox="1"/>
          <p:nvPr/>
        </p:nvSpPr>
        <p:spPr>
          <a:xfrm>
            <a:off x="2361449" y="2450997"/>
            <a:ext cx="1241839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Прием оплаты и депозита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782;p128"/>
          <p:cNvSpPr txBox="1"/>
          <p:nvPr/>
        </p:nvSpPr>
        <p:spPr>
          <a:xfrm>
            <a:off x="3952875" y="2569962"/>
            <a:ext cx="14572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Выдача инструмента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783;p128"/>
          <p:cNvSpPr txBox="1"/>
          <p:nvPr/>
        </p:nvSpPr>
        <p:spPr>
          <a:xfrm>
            <a:off x="5582187" y="2569962"/>
            <a:ext cx="137468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Возврат инструмента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784;p128"/>
          <p:cNvSpPr txBox="1"/>
          <p:nvPr/>
        </p:nvSpPr>
        <p:spPr>
          <a:xfrm>
            <a:off x="7371422" y="2566413"/>
            <a:ext cx="1062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Возврат депозита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785;p128"/>
          <p:cNvSpPr txBox="1"/>
          <p:nvPr/>
        </p:nvSpPr>
        <p:spPr>
          <a:xfrm>
            <a:off x="542394" y="3441110"/>
            <a:ext cx="1523100" cy="79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Оформление заявки от клиента на аренду инструментов. Расчет стоимости депозита и аренды инструментов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786;p128"/>
          <p:cNvSpPr txBox="1"/>
          <p:nvPr/>
        </p:nvSpPr>
        <p:spPr>
          <a:xfrm>
            <a:off x="2191781" y="3441110"/>
            <a:ext cx="15231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Оформление оплаты от клиента по заказу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787;p128"/>
          <p:cNvSpPr txBox="1"/>
          <p:nvPr/>
        </p:nvSpPr>
        <p:spPr>
          <a:xfrm>
            <a:off x="3812708" y="3441110"/>
            <a:ext cx="15231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Оформление выдачи клиенту инструментов со склада пункта выдачи</a:t>
            </a:r>
            <a:r>
              <a:rPr lang="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 заказу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788;p128"/>
          <p:cNvSpPr txBox="1"/>
          <p:nvPr/>
        </p:nvSpPr>
        <p:spPr>
          <a:xfrm>
            <a:off x="5493694" y="3441110"/>
            <a:ext cx="15231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Оформление возврата инструментов ранее выданных клиенту по заказу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789;p128"/>
          <p:cNvSpPr txBox="1"/>
          <p:nvPr/>
        </p:nvSpPr>
        <p:spPr>
          <a:xfrm>
            <a:off x="7174660" y="3441110"/>
            <a:ext cx="15231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Возврат депозита клиенту по заказу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524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52" y="1697907"/>
            <a:ext cx="588118" cy="58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40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241807680"/>
              </p:ext>
            </p:extLst>
          </p:nvPr>
        </p:nvGraphicFramePr>
        <p:xfrm>
          <a:off x="423863" y="1078625"/>
          <a:ext cx="8105776" cy="3212388"/>
        </p:xfrm>
        <a:graphic>
          <a:graphicData uri="http://schemas.openxmlformats.org/drawingml/2006/table">
            <a:tbl>
              <a:tblPr>
                <a:noFill/>
                <a:tableStyleId>{0FC11650-48D5-4F1E-99B3-4A8F5AA8FB44}</a:tableStyleId>
              </a:tblPr>
              <a:tblGrid>
                <a:gridCol w="54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5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учетных процессов</a:t>
                      </a:r>
                      <a:r>
                        <a:rPr lang="ru-RU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нотации </a:t>
                      </a:r>
                      <a:r>
                        <a:rPr lang="en-US" sz="160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</a:t>
                      </a:r>
                      <a:r>
                        <a:rPr lang="en-US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2.0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5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рототипирование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экранных форм с использованием 1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cmaker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5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i="0" u="none" strike="noStrike" cap="none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конфигурации с использованием среды 1С: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en-US" sz="16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Автоматизированное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сценарное тестирование на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Vanessa-automation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Интеграци</a:t>
                      </a:r>
                      <a:r>
                        <a:rPr lang="ru-RU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 ИБ пунктов выдачи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использованием брокера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ru-RU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5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версионирования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использованием приложения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GitExtension</a:t>
                      </a:r>
                      <a:endParaRPr lang="ru-RU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56522"/>
                  </a:ext>
                </a:extLst>
              </a:tr>
            </a:tbl>
          </a:graphicData>
        </a:graphic>
      </p:graphicFrame>
      <p:pic>
        <p:nvPicPr>
          <p:cNvPr id="9" name="Google Shape;50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651" y="416456"/>
            <a:ext cx="1323500" cy="132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114"/>
          <p:cNvSpPr txBox="1"/>
          <p:nvPr/>
        </p:nvSpPr>
        <p:spPr>
          <a:xfrm>
            <a:off x="340487" y="1006625"/>
            <a:ext cx="8398701" cy="362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Выполнить проектирование и разработку конфигурации программного решения на платформе 1С:Предприятие 8.3 с использованием среды разработки 1С:</a:t>
            </a:r>
            <a:r>
              <a:rPr lang="en-US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EDT </a:t>
            </a:r>
            <a:r>
              <a:rPr lang="ru-RU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системы версионирования </a:t>
            </a:r>
            <a:r>
              <a:rPr lang="en-US" sz="1500" dirty="0" err="1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lang="ru-RU" sz="1500" dirty="0" smtClean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 smtClean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Использование автоматизированного сценарного тестирования с использованием </a:t>
            </a:r>
            <a:r>
              <a:rPr lang="en-US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Vanessa-automation</a:t>
            </a:r>
            <a:endParaRPr sz="15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>
              <a:lnSpc>
                <a:spcPct val="115000"/>
              </a:lnSpc>
              <a:spcBef>
                <a:spcPts val="1000"/>
              </a:spcBef>
            </a:pPr>
            <a:r>
              <a:rPr lang="ru-RU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-RU" sz="15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интеграцию между информационными </a:t>
            </a:r>
            <a:r>
              <a:rPr lang="ru-RU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базами</a:t>
            </a:r>
            <a:r>
              <a:rPr lang="en-US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использованием брокера сообщений </a:t>
            </a:r>
            <a:r>
              <a:rPr lang="en-US" sz="1500" dirty="0" err="1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RabbitMQ</a:t>
            </a:r>
            <a:endParaRPr lang="ru-RU"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>
              <a:lnSpc>
                <a:spcPct val="115000"/>
              </a:lnSpc>
              <a:spcBef>
                <a:spcPts val="1000"/>
              </a:spcBef>
            </a:pPr>
            <a:r>
              <a:rPr lang="ru-RU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Использовать шаблон «правильного разработчика 1С» для размещение исходного кода и артефактов проекта:</a:t>
            </a: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</a:t>
            </a:r>
            <a:r>
              <a:rPr lang="ru-RU" sz="1500" dirty="0" smtClean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github.com/temalexey/OTUS_Exam</a:t>
            </a:r>
            <a:r>
              <a:rPr lang="ru-RU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5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5" y="11106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8;p114"/>
          <p:cNvSpPr txBox="1">
            <a:spLocks/>
          </p:cNvSpPr>
          <p:nvPr/>
        </p:nvSpPr>
        <p:spPr>
          <a:xfrm>
            <a:off x="340487" y="185625"/>
            <a:ext cx="7412863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000" dirty="0" smtClean="0"/>
              <a:t>Что получилось</a:t>
            </a:r>
            <a:endParaRPr lang="ru-RU" dirty="0"/>
          </a:p>
        </p:txBody>
      </p:sp>
      <p:pic>
        <p:nvPicPr>
          <p:cNvPr id="8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68" y="2197401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8" y="2819702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7" y="3492340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62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767" y="25464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35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438" y="121173"/>
            <a:ext cx="7138500" cy="659877"/>
          </a:xfrm>
        </p:spPr>
        <p:txBody>
          <a:bodyPr/>
          <a:lstStyle/>
          <a:p>
            <a:r>
              <a:rPr lang="ru-RU" dirty="0" smtClean="0"/>
              <a:t>Схема </a:t>
            </a:r>
            <a:r>
              <a:rPr lang="ru-RU" dirty="0" smtClean="0"/>
              <a:t>процесса в нотации </a:t>
            </a:r>
            <a:r>
              <a:rPr lang="en-US" dirty="0" smtClean="0"/>
              <a:t>BPMN 2.0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781050"/>
            <a:ext cx="8229600" cy="3950970"/>
          </a:xfrm>
          <a:prstGeom prst="rect">
            <a:avLst/>
          </a:prstGeom>
        </p:spPr>
      </p:pic>
      <p:pic>
        <p:nvPicPr>
          <p:cNvPr id="4" name="Google Shape;5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688" y="156545"/>
            <a:ext cx="470090" cy="470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44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675" y="178324"/>
            <a:ext cx="8057663" cy="650351"/>
          </a:xfrm>
        </p:spPr>
        <p:txBody>
          <a:bodyPr/>
          <a:lstStyle/>
          <a:p>
            <a:r>
              <a:rPr lang="ru-RU" dirty="0" smtClean="0"/>
              <a:t>Прототип экранной формы документа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885825"/>
            <a:ext cx="5753100" cy="4033642"/>
          </a:xfrm>
          <a:prstGeom prst="rect">
            <a:avLst/>
          </a:prstGeom>
        </p:spPr>
      </p:pic>
      <p:pic>
        <p:nvPicPr>
          <p:cNvPr id="4" name="Google Shape;4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191" y="2183196"/>
            <a:ext cx="1083247" cy="1045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743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456</Words>
  <Application>Microsoft Office PowerPoint</Application>
  <PresentationFormat>Экран (16:9)</PresentationFormat>
  <Paragraphs>80</Paragraphs>
  <Slides>19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процесса сдачи в аренду строительных инструментов   </vt:lpstr>
      <vt:lpstr>План защиты</vt:lpstr>
      <vt:lpstr>Презентация PowerPoint</vt:lpstr>
      <vt:lpstr>Какие технологии использовались </vt:lpstr>
      <vt:lpstr>Презентация PowerPoint</vt:lpstr>
      <vt:lpstr>Схема процесса в нотации BPMN 2.0</vt:lpstr>
      <vt:lpstr>Прототип экранной формы документа</vt:lpstr>
      <vt:lpstr>Среда разработки 1С:EDT</vt:lpstr>
      <vt:lpstr>Сценарное тестирование с помощью Vanessa-automation</vt:lpstr>
      <vt:lpstr>Интеграция с использованием брокера сообщений RabbitMQ</vt:lpstr>
      <vt:lpstr>Версионирование Git + Git Extension</vt:lpstr>
      <vt:lpstr>Пример формы документа «Заказ клиента» ER-диаграмма </vt:lpstr>
      <vt:lpstr>Анализ производительности по APDEX</vt:lpstr>
      <vt:lpstr>Использование стандартов разработки 1С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Темников</cp:lastModifiedBy>
  <cp:revision>22</cp:revision>
  <dcterms:modified xsi:type="dcterms:W3CDTF">2025-01-09T19:15:34Z</dcterms:modified>
</cp:coreProperties>
</file>